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651" r:id="rId3"/>
    <p:sldMasterId id="2147483663" r:id="rId4"/>
    <p:sldMasterId id="2147483675" r:id="rId5"/>
    <p:sldMasterId id="2147483687" r:id="rId6"/>
  </p:sldMasterIdLst>
  <p:notesMasterIdLst>
    <p:notesMasterId r:id="rId16"/>
  </p:notesMasterIdLst>
  <p:handoutMasterIdLst>
    <p:handoutMasterId r:id="rId17"/>
  </p:handoutMasterIdLst>
  <p:sldIdLst>
    <p:sldId id="685" r:id="rId7"/>
    <p:sldId id="684" r:id="rId8"/>
    <p:sldId id="691" r:id="rId9"/>
    <p:sldId id="692" r:id="rId10"/>
    <p:sldId id="686" r:id="rId11"/>
    <p:sldId id="687" r:id="rId12"/>
    <p:sldId id="688" r:id="rId13"/>
    <p:sldId id="689" r:id="rId14"/>
    <p:sldId id="693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3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>
      <p:cViewPr varScale="1">
        <p:scale>
          <a:sx n="58" d="100"/>
          <a:sy n="58" d="100"/>
        </p:scale>
        <p:origin x="21" y="123"/>
      </p:cViewPr>
      <p:guideLst>
        <p:guide orient="horz" pos="3193"/>
        <p:guide pos="2885"/>
      </p:guideLst>
    </p:cSldViewPr>
  </p:slideViewPr>
  <p:outlineViewPr>
    <p:cViewPr>
      <p:scale>
        <a:sx n="33" d="100"/>
        <a:sy n="33" d="100"/>
      </p:scale>
      <p:origin x="0" y="5292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notesViewPr>
    <p:cSldViewPr snapToGrid="0">
      <p:cViewPr varScale="1">
        <p:scale>
          <a:sx n="66" d="100"/>
          <a:sy n="66" d="100"/>
        </p:scale>
        <p:origin x="-3240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E4C6087-96DD-5F4B-9C53-D9D0030956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t" anchorCtr="0" compatLnSpc="1">
            <a:prstTxWarp prst="textNoShape">
              <a:avLst/>
            </a:prstTxWarp>
          </a:bodyPr>
          <a:lstStyle>
            <a:lvl1pPr defTabSz="96166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22780E7-D98E-8543-B556-2CB0AE44CB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t" anchorCtr="0" compatLnSpc="1">
            <a:prstTxWarp prst="textNoShape">
              <a:avLst/>
            </a:prstTxWarp>
          </a:bodyPr>
          <a:lstStyle>
            <a:lvl1pPr algn="r" defTabSz="96166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81861FA-C794-D947-AE0A-BC9B206105E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b" anchorCtr="0" compatLnSpc="1">
            <a:prstTxWarp prst="textNoShape">
              <a:avLst/>
            </a:prstTxWarp>
          </a:bodyPr>
          <a:lstStyle>
            <a:lvl1pPr defTabSz="96166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B2273D8-5BCC-4546-BF4A-DF8A97C845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b" anchorCtr="0" compatLnSpc="1">
            <a:prstTxWarp prst="textNoShape">
              <a:avLst/>
            </a:prstTxWarp>
          </a:bodyPr>
          <a:lstStyle>
            <a:lvl1pPr algn="r" defTabSz="958850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C62A73-D34F-434A-A1C9-714D62F72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1EF1334-CBEE-F040-A8B7-0FC8B0AEB1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t" anchorCtr="0" compatLnSpc="1">
            <a:prstTxWarp prst="textNoShape">
              <a:avLst/>
            </a:prstTxWarp>
          </a:bodyPr>
          <a:lstStyle>
            <a:lvl1pPr defTabSz="96166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E1DAC69-E1AE-2D4C-956B-68CC3D4884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t" anchorCtr="0" compatLnSpc="1">
            <a:prstTxWarp prst="textNoShape">
              <a:avLst/>
            </a:prstTxWarp>
          </a:bodyPr>
          <a:lstStyle>
            <a:lvl1pPr algn="r" defTabSz="96166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54B57967-4B43-C145-ADF0-CFE8213A5F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8A2A5D9-E90B-4549-8833-F200F0179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398240F-C5FF-2041-AB6C-DC0CD92052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b" anchorCtr="0" compatLnSpc="1">
            <a:prstTxWarp prst="textNoShape">
              <a:avLst/>
            </a:prstTxWarp>
          </a:bodyPr>
          <a:lstStyle>
            <a:lvl1pPr defTabSz="96166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3DE8D38-5B75-CB49-AF47-A896903D6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9" tIns="48153" rIns="96309" bIns="48153" numCol="1" anchor="b" anchorCtr="0" compatLnSpc="1">
            <a:prstTxWarp prst="textNoShape">
              <a:avLst/>
            </a:prstTxWarp>
          </a:bodyPr>
          <a:lstStyle>
            <a:lvl1pPr algn="r" defTabSz="958850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6EC2441-2DBC-ED47-BA4A-D50641FCB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371600"/>
            <a:ext cx="7772400" cy="4114800"/>
          </a:xfrm>
        </p:spPr>
        <p:txBody>
          <a:bodyPr/>
          <a:lstStyle>
            <a:lvl1pPr>
              <a:buClr>
                <a:srgbClr val="003366"/>
              </a:buClr>
              <a:buSzPct val="75000"/>
              <a:buFont typeface="Wingdings" pitchFamily="2" charset="2"/>
              <a:buChar char="v"/>
              <a:defRPr sz="2400" b="1">
                <a:latin typeface="Bembo" pitchFamily="18" charset="0"/>
              </a:defRPr>
            </a:lvl1pPr>
            <a:lvl2pPr>
              <a:buSzPct val="60000"/>
              <a:buFont typeface="Arial" pitchFamily="34" charset="0"/>
              <a:buChar char="–"/>
              <a:defRPr sz="2000">
                <a:latin typeface="Bembo" pitchFamily="18" charset="0"/>
              </a:defRPr>
            </a:lvl2pPr>
            <a:lvl3pPr>
              <a:buSzPct val="60000"/>
              <a:buFont typeface="Arial" pitchFamily="34" charset="0"/>
              <a:buChar char="–"/>
              <a:defRPr sz="1800">
                <a:latin typeface="Bembo" pitchFamily="18" charset="0"/>
              </a:defRPr>
            </a:lvl3pPr>
            <a:lvl4pPr>
              <a:defRPr sz="1800">
                <a:latin typeface="Bembo" pitchFamily="18" charset="0"/>
              </a:defRPr>
            </a:lvl4pPr>
            <a:lvl5pPr>
              <a:defRPr sz="1800">
                <a:latin typeface="Bembo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8558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DD3844-8B01-E440-A322-34F0D4E3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E6DA37-0C18-5F4A-90FD-BC432970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1A2BCA-6360-E44C-A113-4387D04E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E6B3A-7D11-0B4F-9AB6-48871925C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6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D02DF-D63A-D240-AD6B-D771C17D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422A-C8F6-5F4C-8787-59FE644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D94A8-4D03-A141-BCDC-EEE51D0F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F9A9-8628-804B-A058-B11A1DD2F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31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F3DA-8BAD-FB43-BB3E-3EF71B7C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50B-D6AD-9C4E-AC46-E1BAFD0B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96B8-D4CE-8640-AD51-F78A9C4F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FDB4-3723-2648-86A5-FA2463B9D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68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FF7A56-1553-C744-8961-9E53527F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851047-F1D5-F544-ACCC-4F08E6E4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C74DDD-1588-CA44-B612-A9644F2C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928E-2EF7-C84F-9D63-5E625018D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9F0CF-CE4B-7B4C-B6DF-B606E50C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A3992-40D6-E147-8E7B-D007ED9E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B159-F3F6-9C4B-8227-9B93A98F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0760-3B03-254F-B87D-149DD17F6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9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E04A-F93B-3E4E-AAF5-F2C95D9E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A22C3-8772-A249-B8F1-90ACFD84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A8248-255E-5849-8F71-B25CB8D5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1084-9107-BB40-AC7F-349C89D53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62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8A90B-21C5-7346-A0EE-3456FA84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70CA-5F3D-724A-AD97-C7D94B0D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CC4AC-BCD5-9B48-B19F-8B9BBCD4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4FE8-76B5-EF40-8F10-3E35CF29D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8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D5598-0001-DB4F-9A0C-D3AC16A6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52A20D-4539-8245-93ED-AA1BD06C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BE7781-40A9-164B-9FC0-A64112A3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7136-3A06-2C46-A286-4C59D59DD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93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0D8F20-D04F-AB4F-BE5E-7D7F68CF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63F1F6-C8D0-7A47-A223-CC86910A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043224-A26B-404C-9A26-9083FBCB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67CF-5DD2-ED48-B6FD-5B4FF31CA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9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1B21EE-04B2-2341-AE9C-473A6B1B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8FF5C7-CEA8-ED45-B962-B4C081A4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D301F2-4A16-2241-955D-479BB61D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AD2D-CDFB-4A4B-AFE9-8B94C08F5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59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65C21-791C-9046-9965-D2C20B74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51D69-1759-2042-B5AC-928B7BC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71553-AFAD-1B43-8FE3-40330FAE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B562-B638-F247-962F-B1A5EC4D2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56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ED3258-0663-6741-A886-B6775F37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89B72F-5007-8544-91F5-D76F4CC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7BF78B-0E9B-F44A-90E7-6103B95F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DBF-1EC0-F64D-A4F9-2D09E3DC2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9F8E75-B812-0E41-94AD-CAFAAC11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0E4234-270D-5B44-A703-630FEAE9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F7187-350B-4641-96F9-F6B38F97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C642-3C24-D949-8ABB-91212350E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5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E06B3C-A461-3E4E-8323-4299C97D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FC7B56-1887-D840-BE8F-D354FF6D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F64C0-0D50-7645-A5EB-909CB5E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3C06-6A18-0D46-BDD3-E27464340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9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D81FA-6740-9F43-9B91-8DE40750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10F0-FF0E-CE41-808A-DD1961D1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EC4ED-F2A1-0745-B133-F49A335D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E140-15E3-BB4C-BA6D-1F85530CA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886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7067-A64C-E54A-8508-FC98243F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E847-7986-654A-95B7-40023E17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555BA-7705-3145-A6E1-3796FFB4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B502-2730-F541-ABD4-E92B0F185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712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B600-9184-1341-9A43-368D4C3E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84E4A-989F-4241-A1E4-0B975B06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7F83-C3EE-7B45-B44E-1D5758FE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CAF4-943D-F840-8199-A5437026C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86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BC9D2-6E0A-1B4C-8DEF-525911F6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299F-3790-494E-AC68-FFB2C49C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D1A65-E451-CB44-B093-7FA3901A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CD74-7DA0-574D-9001-7B31D7A65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529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0F144-BC4D-9548-A61E-40DC5C9A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8C31-F314-E442-B64E-E9739045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CC96-00EE-9248-BE2E-D243682B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B5E8-DDD6-F646-9D27-2EC5473A2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629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F35A92-05D9-CC4C-9FA3-9C0D0294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343A10-7AA2-874D-8CFD-6F803FEE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EE3564-EDE8-3142-BDA2-9AC61EBC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A9E4-B4A8-2446-8889-89CCCB97D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23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215DF9-1E46-EC40-8EC0-E87ADF22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214503-8490-E044-B77B-842A5A46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F1A4C8-8562-014B-9E39-69446224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E3DA-BF56-5E42-BC4E-CD1C546C3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1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A7116-C365-2A48-8869-955AF83A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97806-A7C9-B446-B335-AA389303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09570-5421-D74E-90F8-8DDB915D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C0A2-3F43-C343-BF63-5404ADC20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4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95590B-84CE-D84B-BE5D-3944380E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E77505-C38B-7442-94DA-108F32D9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815509-77BE-C74C-B9BE-3351E577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7E8B-F10B-8545-A447-8FD912F33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660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3D8512-5676-7149-9D4F-C2389F88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206F40-91B9-A742-9F55-ACCADD14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9FD3A-C493-B94E-90E0-FEBDF6EC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95D1-065E-C740-811A-D4063EC1A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650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0A1301-E2DF-814A-9045-D0BD8144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A079F-41A5-9141-BF4E-A677A1D7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794CAF-7378-A246-9743-2CF252FA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83B5-E056-2C4E-A5B2-F449F0E6C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977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EDC34E-F98C-CB42-8EA1-DE4EAE74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30F89C-67B4-914F-B7DD-20E2AD41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ACFD51-B298-A743-9659-855FE6CA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7C79-B0CE-7440-9242-F99314A50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58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8C398-63EE-2740-8B56-F12D80FA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12A19-B56A-EE45-AF6A-8F181F2B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8E3F5-BC2D-4E45-97C6-0ED56B95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0AA3-632E-F447-88D2-136FC500E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33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878B1-0B22-3C4E-9044-862934D2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7D42-4880-514D-ABE8-3FA36C49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8A15F-BA3C-CB40-B1D2-C3DA172F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41DD-2730-AC42-8FA3-456D97010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511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F3B2-EDD9-EA45-8FBC-ADB9B75A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55D23-69D6-CD47-96E6-E69587AA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089AB-900A-D040-A2C9-F9836B9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1EEB-5E3D-624D-B760-2E912C909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5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A82A0-F2EA-AC4B-9BC1-95C1EC2E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7DBE-7BF2-0D46-8285-2E6602CB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C157-9E2D-9A4B-8B26-AE42C518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9EE3-1ADC-3144-9666-3F8CF655F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3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31A24-7441-AA4C-B98E-DF3294D6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56EC-B563-B94E-8489-5D837A73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C626-40EE-BF40-8F5C-9286CF57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D8FB-33AE-9846-B45F-C438C64B0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729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D7573E-A831-A341-B6F3-B7E924F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9399AD-84EE-3F49-8C6A-A075FC01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F1610-C8CA-BE4F-B006-F08838F5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3AE7-D8B1-344E-A554-584DA2713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2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A2093-DFD1-5546-8372-B970EB3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84146-8700-0542-9516-D0C9372E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41870-F982-984C-9242-CA1CB66B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25FB-0D14-804B-9597-622ECE661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89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578B6F-EC2E-8D4B-950D-814D6C70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EE379E-1CEB-2249-8982-0DF531CC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36DBC9-E1F3-824F-B3A7-43399F6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83B6-4C72-E149-A9B9-EED911B99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92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05C639-F21D-5643-BF29-44C26A78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3DD9E3-1967-1E47-A8B3-B27165BE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ADAC31-81BD-8E43-82BD-C0CAE6BE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2F92-17BA-604C-98F2-74ADCE079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524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E38338-798C-594C-B5B8-C0F97F5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0555CD-0708-7240-A3AD-79635C97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3CBABA-9B30-5647-B38C-8F3BA2F4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02F9-D29E-C742-8465-C8A34D684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747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131544-1A1C-CE45-A235-E8D8E55C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2FD30A-6FC3-0C41-A515-5F08675E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8CEAB1-55A2-1A4E-A888-8A8DD8DB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A633-6942-BD4F-A347-7E71DDDC7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73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21164A-F64D-0B45-A7D1-CBE28CBC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F75B1E-0427-F34D-BA34-DDA7DC3A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0AF651-1622-284D-9866-AEC974A0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2228-9A3E-C449-8175-751FE8193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877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40E7F-48DB-4940-A68B-86F8F98A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010C9-A478-7942-88B5-9842701F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B5F50-A79A-B044-B78D-AE842DB7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5FFA-BB34-6F49-A53B-7B6902F67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127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AB18C-6584-3244-B8DE-E7B2772B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B4AD1-07A6-A143-B0DD-2F85B9AA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553C-2225-8F46-B8F7-855CD214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2D5D-D5A6-214C-B147-554CA129F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043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B8F6B-A26C-2048-AAA6-CD55B330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3D3A3-B18F-F446-B768-C6CCC4EE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9AD57-33BB-A14D-8D9D-D51C9341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26A8-3865-B04D-964D-7769B2E6F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4871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C4767-4DF7-354B-B491-7B63C589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52A6-838F-EC47-830F-DA84F8A5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0E8CE-A225-D243-AF30-0B42117F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ED41-9E5A-A140-87A6-3551634F1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18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7BF6-3E4A-134A-91C9-BED591D5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99F8-2BB8-B645-884C-BF89723B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7F0D6-99AE-F743-B175-967D9F4C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DAA2-414E-1644-9138-9275600D3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2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0F6249-B07F-814F-BE8D-05912298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66EDF2-08F1-0A46-BB0A-EB88C4F1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0997FB-4963-364A-B95A-CE7618EF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E16A-D5EE-F745-9F1F-76A577EB2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081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62BF44-3CFF-0942-AA1F-DC23ED05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84D7E8-9F21-E54B-8076-67DCC6D8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2D1C2-CB6A-494B-9223-1534A90F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176B-3A39-EF48-96BC-87453E591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886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C54D7C-880F-6744-A216-DE083771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B9D6FD-C4DE-FA46-A323-67647491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77678B-6BC1-8D4C-B79C-4B95CD6E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09FE0-996B-7B45-9F1C-D3D55130C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743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ABCCE2-043F-6840-AACC-3CE5676A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888EA9-B414-CE44-8B19-59CCE232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1F9BCD-F5B1-DA41-A9A5-1AA4317D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76FB-B62C-3A46-89F4-4C9D69766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911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B34F27-17CE-CA42-9AE1-F801D603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258720-F713-044D-B5E1-5B89F14F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D7F424-BDE5-604F-9934-F59BDDBF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7883-0911-B148-AAFB-C5113E72A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38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00798E-D959-9044-BC97-08CFDE83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DED79D-0263-AD40-915A-D667B6BA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73A7F-B600-C848-A262-B5EB46D1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7DC9E-4E03-544C-A7D4-6E9B57E01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786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9BFC18-73C6-E44D-AB15-8126B220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4AD16-89C8-5940-B7A5-AF0C47B3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50D55A-D3B8-D548-884F-19EAEA3B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D91D-CA6D-1C48-93F7-912E57D55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698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B04F1-E8E0-8249-ACCD-73504C59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E628-5523-D545-AB24-F197F1B1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7BCA0-1A77-4E4F-9DBA-490947B2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4855-CE8F-454E-A56E-58867CC6B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149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5F66-8A87-6247-8F54-8077332E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9DAD-C728-B246-A03B-4D8D9F80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6411D-F519-A04C-8652-7B213ED5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138C-BE22-4342-A99A-1068C1FFC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274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266D92-B4CA-344D-B7DE-64BEF645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86295A-F6F8-C342-A9BC-598216C0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ABB93B-A6FE-EE45-A59F-5EA7F5FB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C50E-5AA7-F148-ADB0-C268A1AB0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38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8871B3-3286-994B-8852-D441662A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D34C2E-E47D-6E46-AE43-05F4453F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D1CAC0-2221-8B40-83D1-1F1DD954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365B-1C32-B642-9BCE-9EDB21FB3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8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015248-6A93-BE4C-AA3E-DF0A92AD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B49F54-0D92-CD45-9242-3DA97B21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7E2EA-8690-4348-AB12-B60FA610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4252-34C8-5741-B4B5-2FD7E4021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6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64A72C-B354-144C-9123-D946E04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B03E2A-0B67-9C48-B20A-7F518C55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9691D8-D786-6244-86F7-E72415EA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6338-C7AD-344D-AFE5-D108DA99A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29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B972A3-07B8-D14A-BC86-9D777AB3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321ECD-8C97-EC4A-A923-751E3F48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6538C8-5FC5-F349-AB08-8A4DEC35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617C-1B06-6647-8886-773705138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44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anner_top_afcea.jpg">
            <a:extLst>
              <a:ext uri="{FF2B5EF4-FFF2-40B4-BE49-F238E27FC236}">
                <a16:creationId xmlns:a16="http://schemas.microsoft.com/office/drawing/2014/main" id="{6B07F77E-38B8-DF49-92E0-91B7CE4530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C36535B-0218-1C4E-AB28-13EA729C9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714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3366">
                <a:alpha val="60000"/>
              </a:srgb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62A95E6-CD47-394A-B368-61EF36B70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1D5DCBC6-633B-E347-A200-78E5AED7C5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91050" y="855663"/>
            <a:ext cx="4400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AFCEA BOD – July 2019</a:t>
            </a:r>
          </a:p>
        </p:txBody>
      </p:sp>
      <p:sp>
        <p:nvSpPr>
          <p:cNvPr id="1033" name="Rectangle 19">
            <a:extLst>
              <a:ext uri="{FF2B5EF4-FFF2-40B4-BE49-F238E27FC236}">
                <a16:creationId xmlns:a16="http://schemas.microsoft.com/office/drawing/2014/main" id="{EA296B78-F401-6143-92BE-586BF04823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7625" y="2714625"/>
            <a:ext cx="9144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cap="small">
          <a:ln w="3175">
            <a:solidFill>
              <a:schemeClr val="tx1"/>
            </a:solidFill>
          </a:ln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latin typeface="Bembo" pitchFamily="18" charset="0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embo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embo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embo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Bembo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mbo" pitchFamily="18" charset="0"/>
          <a:ea typeface="MS PGothic" panose="020B0600070205080204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mbo" pitchFamily="18" charset="0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mbo" pitchFamily="18" charset="0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mbo" pitchFamily="18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mbo" pitchFamily="18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D7E461B-A2EB-FC4A-A883-0195005D73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9FC67B1-315F-8D42-A589-AB1CE03EC4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741C-3EB1-BA43-9361-73CA5A68B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8DA9-2286-F941-AFBE-086D173FD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9DF9B-196C-5A4A-9C98-C0C7B3DA0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1581A74-67FB-AE45-9EBC-99053A0FF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6F88082B-2A2D-6043-B783-422ED10C25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74C8B166-F912-F344-B55F-4DF61015E9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1C59F-8A89-2F49-BC53-4A504B3D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239E3-EDB6-0646-9857-DC73ACCA2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AB55-8293-A847-8D1F-67210323D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0183003-7171-EE42-BCF1-0F29B3278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>
            <a:extLst>
              <a:ext uri="{FF2B5EF4-FFF2-40B4-BE49-F238E27FC236}">
                <a16:creationId xmlns:a16="http://schemas.microsoft.com/office/drawing/2014/main" id="{88F30735-5BCF-5646-8002-27ABBDFBDA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C9E3CB73-B50A-614C-BA81-2C806D6307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1D36B-ACC4-AC42-8564-817DA627C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D5C48-1C1B-0A49-8561-6DD6E4361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D807C-E5B2-6F4E-B4DA-0DCFDA22F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5ED7764-4818-654E-B45E-A68C72C3F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>
            <a:extLst>
              <a:ext uri="{FF2B5EF4-FFF2-40B4-BE49-F238E27FC236}">
                <a16:creationId xmlns:a16="http://schemas.microsoft.com/office/drawing/2014/main" id="{6CFF73C3-3AEB-CE4B-8703-93EF5A8A6C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39" name="Text Placeholder 2">
            <a:extLst>
              <a:ext uri="{FF2B5EF4-FFF2-40B4-BE49-F238E27FC236}">
                <a16:creationId xmlns:a16="http://schemas.microsoft.com/office/drawing/2014/main" id="{58934948-5742-4D4E-BC03-90FA03110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F782-45F6-1E4F-BCA6-5B8A85E8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3124-1A70-E34B-8A12-B306091F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C0BE8-83C4-CD40-B441-42921AE4A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E44C4C-2577-BE40-A66E-B57D65E62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>
            <a:extLst>
              <a:ext uri="{FF2B5EF4-FFF2-40B4-BE49-F238E27FC236}">
                <a16:creationId xmlns:a16="http://schemas.microsoft.com/office/drawing/2014/main" id="{15BE0AD4-AF3D-C941-928A-F3963112E4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2227" name="Text Placeholder 2">
            <a:extLst>
              <a:ext uri="{FF2B5EF4-FFF2-40B4-BE49-F238E27FC236}">
                <a16:creationId xmlns:a16="http://schemas.microsoft.com/office/drawing/2014/main" id="{62F37335-D496-6043-97EB-561D35A51B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48B76-E365-8C46-BD22-9C5E3BDF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4244-880E-C445-AC22-769063D9F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E3AA-9B96-8242-832D-A93C3FA34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35D218-C1F9-0C47-A91E-1240A20A7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arblehead.wickedloc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>
            <a:extLst>
              <a:ext uri="{FF2B5EF4-FFF2-40B4-BE49-F238E27FC236}">
                <a16:creationId xmlns:a16="http://schemas.microsoft.com/office/drawing/2014/main" id="{B0003CA0-730E-6940-806A-F552A23455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892" y="1139251"/>
            <a:ext cx="8859187" cy="539645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latin typeface="Bembo" charset="0"/>
              </a:rPr>
              <a:t>PURPOSE</a:t>
            </a:r>
          </a:p>
          <a:p>
            <a:pPr algn="ctr"/>
            <a:endParaRPr lang="en-US" altLang="en-US" dirty="0">
              <a:latin typeface="Bembo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200" b="1" dirty="0">
                <a:latin typeface="Bembo" charset="0"/>
              </a:rPr>
              <a:t>To Increase AFCEA Award Winner Recognition </a:t>
            </a:r>
          </a:p>
          <a:p>
            <a:pPr marL="457200" lvl="1" indent="0">
              <a:buNone/>
            </a:pPr>
            <a:endParaRPr lang="en-US" altLang="en-US" b="1" dirty="0">
              <a:latin typeface="Bembo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200" b="1" dirty="0">
                <a:latin typeface="Bembo" charset="0"/>
              </a:rPr>
              <a:t>How?</a:t>
            </a:r>
          </a:p>
          <a:p>
            <a:pPr lvl="2"/>
            <a:r>
              <a:rPr lang="en-US" altLang="en-US" sz="2000" b="1" dirty="0">
                <a:latin typeface="Bembo" charset="0"/>
              </a:rPr>
              <a:t>By sharing the good news with media at their…</a:t>
            </a:r>
          </a:p>
          <a:p>
            <a:pPr lvl="2"/>
            <a:endParaRPr lang="en-US" altLang="en-US" b="1" dirty="0">
              <a:latin typeface="Bembo" charset="0"/>
            </a:endParaRPr>
          </a:p>
          <a:p>
            <a:pPr lvl="3"/>
            <a:r>
              <a:rPr lang="en-US" altLang="en-US" sz="2000" b="1" dirty="0">
                <a:latin typeface="Bembo" charset="0"/>
              </a:rPr>
              <a:t>Hometown Papers</a:t>
            </a:r>
          </a:p>
          <a:p>
            <a:pPr lvl="3"/>
            <a:r>
              <a:rPr lang="en-US" altLang="en-US" sz="2000" b="1" dirty="0">
                <a:latin typeface="Bembo" charset="0"/>
              </a:rPr>
              <a:t>Work Places</a:t>
            </a:r>
          </a:p>
          <a:p>
            <a:pPr lvl="3"/>
            <a:r>
              <a:rPr lang="en-US" altLang="en-US" sz="2000" b="1" dirty="0">
                <a:latin typeface="Bembo" charset="0"/>
              </a:rPr>
              <a:t>Associations</a:t>
            </a:r>
          </a:p>
          <a:p>
            <a:pPr lvl="3"/>
            <a:r>
              <a:rPr lang="en-US" altLang="en-US" sz="2000" b="1" dirty="0">
                <a:latin typeface="Bembo" charset="0"/>
              </a:rPr>
              <a:t>Alumni publications</a:t>
            </a:r>
          </a:p>
          <a:p>
            <a:pPr lvl="3"/>
            <a:r>
              <a:rPr lang="en-US" altLang="en-US" sz="2000" b="1" dirty="0">
                <a:latin typeface="Bembo" charset="0"/>
              </a:rPr>
              <a:t>Fraternities/Sororities</a:t>
            </a:r>
          </a:p>
          <a:p>
            <a:pPr marL="457200" lvl="1" indent="0">
              <a:buNone/>
            </a:pPr>
            <a:endParaRPr lang="en-US" altLang="en-US" b="1" dirty="0">
              <a:latin typeface="Bembo" charset="0"/>
            </a:endParaRPr>
          </a:p>
          <a:p>
            <a:pPr lvl="2"/>
            <a:endParaRPr lang="en-US" altLang="en-US" dirty="0">
              <a:latin typeface="Bembo" charset="0"/>
            </a:endParaRPr>
          </a:p>
          <a:p>
            <a:pPr lvl="1">
              <a:buFontTx/>
              <a:buNone/>
            </a:pPr>
            <a:endParaRPr lang="en-US" altLang="en-US" dirty="0">
              <a:latin typeface="Bembo" charset="0"/>
            </a:endParaRPr>
          </a:p>
          <a:p>
            <a:pPr lvl="2">
              <a:buFontTx/>
              <a:buNone/>
            </a:pPr>
            <a:endParaRPr lang="en-US" altLang="en-US" dirty="0">
              <a:latin typeface="Bembo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FA2A0D-C694-AE48-9533-703B09D6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Best Practice -- </a:t>
            </a:r>
            <a:r>
              <a:rPr lang="en-US" dirty="0" err="1"/>
              <a:t>Hometowners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7AA79D-D997-4D4F-84FC-444010B31267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>
            <a:extLst>
              <a:ext uri="{FF2B5EF4-FFF2-40B4-BE49-F238E27FC236}">
                <a16:creationId xmlns:a16="http://schemas.microsoft.com/office/drawing/2014/main" id="{9DD24F2E-D661-0D45-B7E1-EC4A17C55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844" y="1291563"/>
            <a:ext cx="8709284" cy="540904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dirty="0">
                <a:latin typeface="Bembo" charset="0"/>
              </a:rPr>
              <a:t>PROCESS</a:t>
            </a:r>
          </a:p>
          <a:p>
            <a:pPr algn="ctr">
              <a:buFont typeface="Wingdings" pitchFamily="2" charset="2"/>
              <a:buNone/>
            </a:pPr>
            <a:endParaRPr lang="en-US" altLang="en-US" sz="2000" dirty="0">
              <a:latin typeface="Bembo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200" dirty="0">
                <a:latin typeface="Bembo" charset="0"/>
              </a:rPr>
              <a:t>STEP 1 – PREPARE THE PACKAGES</a:t>
            </a:r>
          </a:p>
          <a:p>
            <a:pPr>
              <a:buFont typeface="Wingdings" pitchFamily="2" charset="2"/>
              <a:buNone/>
            </a:pPr>
            <a:endParaRPr lang="en-US" altLang="en-US" sz="2000" dirty="0">
              <a:latin typeface="Bembo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latin typeface="Bembo" charset="0"/>
              </a:rPr>
              <a:t>BEFORE the Awards Ceremony… 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latin typeface="Bembo" charset="0"/>
              </a:rPr>
              <a:t>	</a:t>
            </a:r>
          </a:p>
          <a:p>
            <a:pPr marL="347663" indent="219075"/>
            <a:r>
              <a:rPr lang="en-US" altLang="en-US" sz="2000" dirty="0">
                <a:latin typeface="Bembo" charset="0"/>
              </a:rPr>
              <a:t>Get information from award recipients</a:t>
            </a:r>
          </a:p>
          <a:p>
            <a:pPr marL="347663" indent="219075"/>
            <a:r>
              <a:rPr lang="en-US" altLang="en-US" sz="2000" dirty="0">
                <a:latin typeface="Bembo" charset="0"/>
              </a:rPr>
              <a:t>Write basic news release on each</a:t>
            </a:r>
          </a:p>
          <a:p>
            <a:pPr marL="747713" lvl="1" indent="219075"/>
            <a:r>
              <a:rPr lang="en-US" altLang="en-US" sz="1800" b="1" dirty="0">
                <a:latin typeface="Bembo" charset="0"/>
              </a:rPr>
              <a:t>Lift text from Award justification section</a:t>
            </a:r>
          </a:p>
          <a:p>
            <a:pPr marL="747713" lvl="1" indent="219075"/>
            <a:r>
              <a:rPr lang="en-US" altLang="en-US" sz="1800" b="1" dirty="0">
                <a:latin typeface="Bembo" charset="0"/>
              </a:rPr>
              <a:t>Add photo and caption</a:t>
            </a:r>
          </a:p>
          <a:p>
            <a:pPr marL="1147763" lvl="2" indent="219075"/>
            <a:r>
              <a:rPr lang="en-US" altLang="en-US" sz="1600" b="1" dirty="0">
                <a:latin typeface="Bembo" charset="0"/>
              </a:rPr>
              <a:t>Use AFCEA award photo or take one during ceremony</a:t>
            </a:r>
          </a:p>
          <a:p>
            <a:pPr marL="347663" indent="219075"/>
            <a:r>
              <a:rPr lang="en-US" altLang="en-US" sz="2000" dirty="0">
                <a:latin typeface="Bembo" charset="0"/>
              </a:rPr>
              <a:t>Tailor releases to specific media</a:t>
            </a:r>
          </a:p>
          <a:p>
            <a:pPr marL="747713" lvl="1" indent="219075"/>
            <a:r>
              <a:rPr lang="en-US" altLang="en-US" sz="1800" b="1" dirty="0">
                <a:latin typeface="Bembo" charset="0"/>
              </a:rPr>
              <a:t>Usually need only to change headline and one paragraph!</a:t>
            </a:r>
          </a:p>
          <a:p>
            <a:pPr marL="347663" indent="219075"/>
            <a:r>
              <a:rPr lang="en-US" altLang="en-US" sz="2000" dirty="0">
                <a:latin typeface="Bembo" charset="0"/>
              </a:rPr>
              <a:t>Get recipients’ OK before sending out</a:t>
            </a:r>
          </a:p>
          <a:p>
            <a:pPr>
              <a:buFont typeface="Wingdings" pitchFamily="2" charset="2"/>
              <a:buNone/>
            </a:pPr>
            <a:r>
              <a:rPr lang="en-US" altLang="en-US" sz="1800" b="0" dirty="0">
                <a:solidFill>
                  <a:srgbClr val="003366"/>
                </a:solidFill>
                <a:latin typeface="Bembo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sz="1600" dirty="0">
                <a:solidFill>
                  <a:srgbClr val="003366"/>
                </a:solidFill>
                <a:latin typeface="Bembo" charset="0"/>
              </a:rPr>
              <a:t>				 </a:t>
            </a:r>
          </a:p>
          <a:p>
            <a:pPr>
              <a:buFont typeface="Wingdings" pitchFamily="2" charset="2"/>
              <a:buNone/>
            </a:pPr>
            <a:endParaRPr lang="en-US" altLang="en-US" sz="1600" dirty="0">
              <a:solidFill>
                <a:srgbClr val="003366"/>
              </a:solidFill>
              <a:latin typeface="Bembo" charset="0"/>
            </a:endParaRPr>
          </a:p>
          <a:p>
            <a:pPr>
              <a:buFont typeface="Wingdings" pitchFamily="2" charset="2"/>
              <a:buNone/>
            </a:pPr>
            <a:endParaRPr lang="en-US" altLang="en-US" sz="1600" dirty="0">
              <a:solidFill>
                <a:srgbClr val="003366"/>
              </a:solidFill>
              <a:latin typeface="Bembo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600" dirty="0">
                <a:solidFill>
                  <a:srgbClr val="003366"/>
                </a:solidFill>
                <a:latin typeface="Bembo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sz="1600" dirty="0">
                <a:solidFill>
                  <a:srgbClr val="003366"/>
                </a:solidFill>
                <a:latin typeface="Bembo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sz="1600" dirty="0">
                <a:solidFill>
                  <a:srgbClr val="003366"/>
                </a:solidFill>
                <a:latin typeface="Bembo" charset="0"/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16087-4E6C-A74F-A867-9AF52F57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Best Practice -- </a:t>
            </a:r>
            <a:r>
              <a:rPr lang="en-US" dirty="0" err="1">
                <a:cs typeface="+mj-cs"/>
              </a:rPr>
              <a:t>Hometowners</a:t>
            </a:r>
            <a:endParaRPr lang="en-US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4B9DE3-A52B-4AE7-9591-63274804528F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6087-4E6C-A74F-A867-9AF52F57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Best Practice -- </a:t>
            </a:r>
            <a:r>
              <a:rPr lang="en-US" dirty="0" err="1">
                <a:cs typeface="+mj-cs"/>
              </a:rPr>
              <a:t>Hometowners</a:t>
            </a:r>
            <a:endParaRPr lang="en-US" dirty="0"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AF1B9D-D723-4C96-9DF8-50CFD0C475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325" y="1157288"/>
            <a:ext cx="8589043" cy="507507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>
                <a:latin typeface="Bembo" charset="0"/>
              </a:rPr>
              <a:t>PROCESS  (</a:t>
            </a:r>
            <a:r>
              <a:rPr lang="en-US" altLang="en-US" dirty="0" err="1">
                <a:latin typeface="Bembo" charset="0"/>
              </a:rPr>
              <a:t>Con’t</a:t>
            </a:r>
            <a:r>
              <a:rPr lang="en-US" altLang="en-US" dirty="0">
                <a:latin typeface="Bembo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200" dirty="0">
                <a:latin typeface="Bembo" charset="0"/>
              </a:rPr>
              <a:t>STEP 2:  MEET THE MEDIA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 dirty="0">
              <a:latin typeface="Bembo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>
                <a:latin typeface="Bembo" charset="0"/>
              </a:rPr>
              <a:t>AFTER the Awards Ceremony…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>
                <a:latin typeface="Bembo" charset="0"/>
              </a:rPr>
              <a:t>Personally establish a contact at each publication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>
                <a:latin typeface="Bembo" charset="0"/>
              </a:rPr>
              <a:t>Determine their interest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>
                <a:latin typeface="Bembo" charset="0"/>
              </a:rPr>
              <a:t>Explain what you’ll be sending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>
                <a:latin typeface="Bembo" charset="0"/>
              </a:rPr>
              <a:t>Ask for confirmation they’ve received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sz="1800" b="1" dirty="0">
                <a:latin typeface="Bembo" charset="0"/>
              </a:rPr>
              <a:t>Request electronic/hard copy of whatever runs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altLang="en-US" sz="1600" b="1" dirty="0">
              <a:latin typeface="Bembo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000" dirty="0">
                <a:latin typeface="Bembo" charset="0"/>
              </a:rPr>
              <a:t>Then, send ‘</a:t>
            </a:r>
            <a:r>
              <a:rPr lang="en-US" altLang="en-US" sz="2000" dirty="0" err="1">
                <a:latin typeface="Bembo" charset="0"/>
              </a:rPr>
              <a:t>em</a:t>
            </a:r>
            <a:r>
              <a:rPr lang="en-US" altLang="en-US" sz="2000" dirty="0">
                <a:latin typeface="Bembo" charset="0"/>
              </a:rPr>
              <a:t> out!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5FB2AF-5C46-45A7-AB10-D8213C3C8C53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95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6087-4E6C-A74F-A867-9AF52F57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Best Practice -- </a:t>
            </a:r>
            <a:r>
              <a:rPr lang="en-US" dirty="0" err="1">
                <a:cs typeface="+mj-cs"/>
              </a:rPr>
              <a:t>Hometowners</a:t>
            </a:r>
            <a:endParaRPr lang="en-US" dirty="0">
              <a:cs typeface="+mj-cs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6B6B639-DD7F-4929-BB54-A9C1137BE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397" y="1291563"/>
            <a:ext cx="8296275" cy="54308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dirty="0">
                <a:latin typeface="Bembo" charset="0"/>
              </a:rPr>
              <a:t>RESULTS?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latin typeface="Bembo" charset="0"/>
            </a:endParaRPr>
          </a:p>
          <a:p>
            <a:r>
              <a:rPr lang="en-US" altLang="en-US" sz="2000" dirty="0">
                <a:latin typeface="Bembo" charset="0"/>
              </a:rPr>
              <a:t>Over past 7 years, 144 releases went out on 44 winners</a:t>
            </a:r>
          </a:p>
          <a:p>
            <a:pPr lvl="1"/>
            <a:r>
              <a:rPr lang="en-US" altLang="en-US" b="1" dirty="0">
                <a:latin typeface="Bembo" charset="0"/>
              </a:rPr>
              <a:t>Numbers on each varied between 1 and 6</a:t>
            </a:r>
          </a:p>
          <a:p>
            <a:pPr lvl="1"/>
            <a:r>
              <a:rPr lang="en-US" altLang="en-US" b="1" dirty="0">
                <a:latin typeface="Bembo" charset="0"/>
              </a:rPr>
              <a:t>Editors’ response varied as well</a:t>
            </a:r>
          </a:p>
          <a:p>
            <a:pPr lvl="2"/>
            <a:r>
              <a:rPr lang="en-US" altLang="en-US" b="1" dirty="0">
                <a:latin typeface="Bembo" charset="0"/>
              </a:rPr>
              <a:t>Very few were ignored</a:t>
            </a:r>
          </a:p>
          <a:p>
            <a:pPr lvl="2"/>
            <a:r>
              <a:rPr lang="en-US" altLang="en-US" b="1" dirty="0">
                <a:latin typeface="Bembo" charset="0"/>
              </a:rPr>
              <a:t>Interest increased with winner’s importance within that community</a:t>
            </a:r>
          </a:p>
          <a:p>
            <a:pPr lvl="3"/>
            <a:r>
              <a:rPr lang="en-US" altLang="en-US" b="1" dirty="0">
                <a:latin typeface="Bembo" charset="0"/>
              </a:rPr>
              <a:t>Some resulted in additional feature stories</a:t>
            </a:r>
          </a:p>
          <a:p>
            <a:pPr lvl="3"/>
            <a:r>
              <a:rPr lang="en-US" altLang="en-US" b="1" dirty="0">
                <a:latin typeface="Bembo" charset="0"/>
              </a:rPr>
              <a:t>One even motivated a plaque marketeer!</a:t>
            </a:r>
          </a:p>
          <a:p>
            <a:pPr marL="0" indent="0">
              <a:buNone/>
            </a:pPr>
            <a:endParaRPr lang="en-US" altLang="en-US" sz="2000" dirty="0">
              <a:latin typeface="Bembo" charset="0"/>
            </a:endParaRPr>
          </a:p>
          <a:p>
            <a:r>
              <a:rPr lang="en-US" altLang="en-US" dirty="0">
                <a:latin typeface="Bembo" charset="0"/>
              </a:rPr>
              <a:t>Success enjoyed in all five areas.</a:t>
            </a:r>
          </a:p>
          <a:p>
            <a:pPr lvl="1"/>
            <a:r>
              <a:rPr lang="en-US" altLang="en-US" b="1" dirty="0">
                <a:latin typeface="Bembo" charset="0"/>
              </a:rPr>
              <a:t>Here are examples…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latin typeface="Bembo" charset="0"/>
              </a:rPr>
              <a:t>	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369AE-73CD-4C0E-A5C8-3D70BB38AE79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93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DCEAFB-D19B-E74D-94A4-4A38CC6B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Best practice -- </a:t>
            </a:r>
            <a:r>
              <a:rPr lang="en-US" dirty="0" err="1"/>
              <a:t>Hometowners</a:t>
            </a:r>
            <a:endParaRPr lang="en-US" dirty="0"/>
          </a:p>
        </p:txBody>
      </p:sp>
      <p:grpSp>
        <p:nvGrpSpPr>
          <p:cNvPr id="76802" name="Group 12">
            <a:extLst>
              <a:ext uri="{FF2B5EF4-FFF2-40B4-BE49-F238E27FC236}">
                <a16:creationId xmlns:a16="http://schemas.microsoft.com/office/drawing/2014/main" id="{5ABAE881-7F9D-A543-B075-0F4FE0418AC8}"/>
              </a:ext>
            </a:extLst>
          </p:cNvPr>
          <p:cNvGrpSpPr>
            <a:grpSpLocks/>
          </p:cNvGrpSpPr>
          <p:nvPr/>
        </p:nvGrpSpPr>
        <p:grpSpPr bwMode="auto">
          <a:xfrm>
            <a:off x="-71438" y="1674813"/>
            <a:ext cx="9247188" cy="4803775"/>
            <a:chOff x="-71562" y="1666760"/>
            <a:chExt cx="9247367" cy="4804015"/>
          </a:xfrm>
        </p:grpSpPr>
        <p:pic>
          <p:nvPicPr>
            <p:cNvPr id="76804" name="Picture 7" descr="Marblehead Reporter">
              <a:hlinkClick r:id="rId2"/>
              <a:extLst>
                <a:ext uri="{FF2B5EF4-FFF2-40B4-BE49-F238E27FC236}">
                  <a16:creationId xmlns:a16="http://schemas.microsoft.com/office/drawing/2014/main" id="{D15F49D1-89E2-414E-A4BA-FDEA63DDB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1562" y="1666760"/>
              <a:ext cx="7021002" cy="93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5" name="Picture 7" descr="Marco.photo.2">
              <a:extLst>
                <a:ext uri="{FF2B5EF4-FFF2-40B4-BE49-F238E27FC236}">
                  <a16:creationId xmlns:a16="http://schemas.microsoft.com/office/drawing/2014/main" id="{D37D08BF-3A40-484F-8B24-3E1901EFC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412" y="3220278"/>
              <a:ext cx="4148226" cy="276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6" name="Rectangle 3">
              <a:extLst>
                <a:ext uri="{FF2B5EF4-FFF2-40B4-BE49-F238E27FC236}">
                  <a16:creationId xmlns:a16="http://schemas.microsoft.com/office/drawing/2014/main" id="{F32C7DA3-BFDC-D542-964C-139FF1981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8" y="6070705"/>
              <a:ext cx="9144177" cy="40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232323"/>
                  </a:solidFill>
                  <a:latin typeface="Roboto Condensed" charset="0"/>
                </a:rPr>
                <a:t>Marco Zompetti receives the AFCEA International Medal of Merit on May 14, 2018. From left: DeEtte Gray, CACI, AFCEA International Chair of the Board; Zompetti; Mrs. Tracey Zompetti; and Lt. Gen. Robert M. Shea, USMC (Ret.), AFCEA President and CEO. [COURTESY PHOTO/AFCEA]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6807" name="Rectangle 10">
              <a:extLst>
                <a:ext uri="{FF2B5EF4-FFF2-40B4-BE49-F238E27FC236}">
                  <a16:creationId xmlns:a16="http://schemas.microsoft.com/office/drawing/2014/main" id="{52A626DE-D816-DB43-8D96-D8CFC15E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8" y="2539929"/>
              <a:ext cx="8793333" cy="68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embo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1675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232323"/>
                  </a:solidFill>
                  <a:latin typeface="Roboto Condensed" charset="0"/>
                </a:rPr>
                <a:t> Posted May 27, 2018 at 5:10 PM Updated May 27, 2018 at 5:10 PM</a:t>
              </a:r>
              <a:r>
                <a:rPr lang="en-US" altLang="en-US" sz="2400" b="1">
                  <a:solidFill>
                    <a:srgbClr val="232323"/>
                  </a:solidFill>
                  <a:latin typeface="Oswald" charset="0"/>
                </a:rPr>
                <a:t> </a:t>
              </a:r>
              <a:endParaRPr lang="en-US" altLang="en-US" sz="12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232323"/>
                  </a:solidFill>
                  <a:latin typeface="Oswald" charset="0"/>
                </a:rPr>
                <a:t>AFCEA honors Marblehead resident Marco Zompetti with Medal of Merit</a:t>
              </a:r>
              <a:r>
                <a:rPr lang="en-US" altLang="en-US" sz="2400" b="1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>
                  <a:solidFill>
                    <a:srgbClr val="232323"/>
                  </a:solidFill>
                  <a:latin typeface="Roboto Condensed" charset="0"/>
                </a:rPr>
                <a:t> 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</p:grpSp>
      <p:sp>
        <p:nvSpPr>
          <p:cNvPr id="76803" name="TextBox 11">
            <a:extLst>
              <a:ext uri="{FF2B5EF4-FFF2-40B4-BE49-F238E27FC236}">
                <a16:creationId xmlns:a16="http://schemas.microsoft.com/office/drawing/2014/main" id="{F2E4196A-0B4E-9B4F-8370-254D0100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1163638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mbo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/>
              <a:t>Hometown Papers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92CFED-71F3-4B4B-9A29-FACEF899B4D8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685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>
            <a:extLst>
              <a:ext uri="{FF2B5EF4-FFF2-40B4-BE49-F238E27FC236}">
                <a16:creationId xmlns:a16="http://schemas.microsoft.com/office/drawing/2014/main" id="{34C7114B-6912-5241-8EAA-2C290A228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1701800" cy="973138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  <a:latin typeface="Bembo" charset="0"/>
              </a:rPr>
              <a:t>Work Places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E92C57-2E58-6E4E-9942-606F8012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Best Practice – </a:t>
            </a:r>
            <a:r>
              <a:rPr lang="en-US" dirty="0" err="1"/>
              <a:t>Hometowners</a:t>
            </a:r>
            <a:endParaRPr lang="en-US" dirty="0"/>
          </a:p>
        </p:txBody>
      </p:sp>
      <p:pic>
        <p:nvPicPr>
          <p:cNvPr id="77827" name="Picture 7">
            <a:extLst>
              <a:ext uri="{FF2B5EF4-FFF2-40B4-BE49-F238E27FC236}">
                <a16:creationId xmlns:a16="http://schemas.microsoft.com/office/drawing/2014/main" id="{E8207D7A-B6EC-9741-80FE-07F5A8BC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296988"/>
            <a:ext cx="60864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8" descr="Award">
            <a:extLst>
              <a:ext uri="{FF2B5EF4-FFF2-40B4-BE49-F238E27FC236}">
                <a16:creationId xmlns:a16="http://schemas.microsoft.com/office/drawing/2014/main" id="{FC8D34A5-232E-EA41-9006-E0C21866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087813"/>
            <a:ext cx="31400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9" descr="Award">
            <a:extLst>
              <a:ext uri="{FF2B5EF4-FFF2-40B4-BE49-F238E27FC236}">
                <a16:creationId xmlns:a16="http://schemas.microsoft.com/office/drawing/2014/main" id="{F5633C8C-6B19-5149-8475-F60BBAD4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4087813"/>
            <a:ext cx="330041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612CF4-98CB-4FB4-9F4F-24E0EF47FAB4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475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2373A8-B845-4140-90BB-BDC2E712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Best Practice -- </a:t>
            </a:r>
            <a:r>
              <a:rPr lang="en-US" dirty="0" err="1"/>
              <a:t>Hometowners</a:t>
            </a:r>
            <a:endParaRPr lang="en-US" dirty="0"/>
          </a:p>
        </p:txBody>
      </p:sp>
      <p:pic>
        <p:nvPicPr>
          <p:cNvPr id="78850" name="Picture 8" descr="C:\Users\SHOE\AppData\Local\Microsoft\Windows\INetCache\Content.Word\Kim Photo.jpg">
            <a:extLst>
              <a:ext uri="{FF2B5EF4-FFF2-40B4-BE49-F238E27FC236}">
                <a16:creationId xmlns:a16="http://schemas.microsoft.com/office/drawing/2014/main" id="{14BF1014-7CF1-B842-AD75-B358C567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292600"/>
            <a:ext cx="33131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6">
            <a:extLst>
              <a:ext uri="{FF2B5EF4-FFF2-40B4-BE49-F238E27FC236}">
                <a16:creationId xmlns:a16="http://schemas.microsoft.com/office/drawing/2014/main" id="{F40982D2-1714-F548-A3DF-04D69E6E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225550"/>
            <a:ext cx="585152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Content Placeholder 1">
            <a:extLst>
              <a:ext uri="{FF2B5EF4-FFF2-40B4-BE49-F238E27FC236}">
                <a16:creationId xmlns:a16="http://schemas.microsoft.com/office/drawing/2014/main" id="{7DE17F97-8BF1-4D43-BCF6-EC5949DA6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63500" y="1141413"/>
            <a:ext cx="3267075" cy="465137"/>
          </a:xfrm>
        </p:spPr>
        <p:txBody>
          <a:bodyPr/>
          <a:lstStyle/>
          <a:p>
            <a:r>
              <a:rPr lang="en-US" altLang="en-US" sz="3200">
                <a:latin typeface="Bembo" charset="0"/>
              </a:rPr>
              <a:t>Associations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A0231-89A0-4F8B-855A-3CA738F22B3A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43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02B75-3B09-694E-8FCD-648AD71A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Best Practice -- </a:t>
            </a:r>
            <a:r>
              <a:rPr lang="en-US" dirty="0" err="1"/>
              <a:t>Hometowners</a:t>
            </a:r>
            <a:endParaRPr lang="en-US" dirty="0"/>
          </a:p>
        </p:txBody>
      </p:sp>
      <p:pic>
        <p:nvPicPr>
          <p:cNvPr id="79874" name="Picture 5">
            <a:extLst>
              <a:ext uri="{FF2B5EF4-FFF2-40B4-BE49-F238E27FC236}">
                <a16:creationId xmlns:a16="http://schemas.microsoft.com/office/drawing/2014/main" id="{2A1DCE7F-F720-6F47-98D6-0E59E194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063625"/>
            <a:ext cx="59467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6" descr="http://www.thetadeltachi.net/images/resized/images/stories/slideshow/hf_659_300.jpg">
            <a:extLst>
              <a:ext uri="{FF2B5EF4-FFF2-40B4-BE49-F238E27FC236}">
                <a16:creationId xmlns:a16="http://schemas.microsoft.com/office/drawing/2014/main" id="{A62A96DD-1E6E-054C-B586-1339F30D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685925"/>
            <a:ext cx="53848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10">
            <a:extLst>
              <a:ext uri="{FF2B5EF4-FFF2-40B4-BE49-F238E27FC236}">
                <a16:creationId xmlns:a16="http://schemas.microsoft.com/office/drawing/2014/main" id="{85E2B28C-DAF9-474E-BEAC-01CB22CA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236913"/>
            <a:ext cx="87249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Content Placeholder 1">
            <a:extLst>
              <a:ext uri="{FF2B5EF4-FFF2-40B4-BE49-F238E27FC236}">
                <a16:creationId xmlns:a16="http://schemas.microsoft.com/office/drawing/2014/main" id="{0500F9C6-727A-2843-B213-09CA317575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11263"/>
            <a:ext cx="2652713" cy="417512"/>
          </a:xfrm>
        </p:spPr>
        <p:txBody>
          <a:bodyPr/>
          <a:lstStyle/>
          <a:p>
            <a:r>
              <a:rPr lang="en-US" altLang="en-US" dirty="0">
                <a:latin typeface="Bembo" charset="0"/>
              </a:rPr>
              <a:t>Fraternities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A5357-BAD9-4057-BC3E-F88986BAC3D9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93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6087-4E6C-A74F-A867-9AF52F57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Best Practice -- </a:t>
            </a:r>
            <a:r>
              <a:rPr lang="en-US" dirty="0" err="1">
                <a:cs typeface="+mj-cs"/>
              </a:rPr>
              <a:t>Hometowners</a:t>
            </a:r>
            <a:endParaRPr lang="en-US" dirty="0"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8C0B30-CBA6-451A-BF21-1BB2B628E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1105469"/>
            <a:ext cx="8761863" cy="5500047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5029200" algn="l"/>
              </a:tabLst>
              <a:defRPr/>
            </a:pPr>
            <a:endParaRPr lang="en-US" sz="1800" cap="small" dirty="0">
              <a:solidFill>
                <a:srgbClr val="003366"/>
              </a:solidFill>
              <a:cs typeface="+mn-cs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dirty="0">
                <a:cs typeface="+mn-cs"/>
              </a:rPr>
              <a:t>SUMMARY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Our </a:t>
            </a:r>
            <a:r>
              <a:rPr lang="en-US" dirty="0" err="1">
                <a:cs typeface="+mn-cs"/>
              </a:rPr>
              <a:t>Hometowner</a:t>
            </a:r>
            <a:r>
              <a:rPr lang="en-US" dirty="0">
                <a:cs typeface="+mn-cs"/>
              </a:rPr>
              <a:t> Program has done </a:t>
            </a:r>
            <a:r>
              <a:rPr lang="en-US">
                <a:cs typeface="+mn-cs"/>
              </a:rPr>
              <a:t>Lexington-Concord proud!</a:t>
            </a:r>
            <a:endParaRPr lang="en-US" dirty="0">
              <a:cs typeface="+mn-cs"/>
            </a:endParaRPr>
          </a:p>
          <a:p>
            <a:pPr lvl="1">
              <a:defRPr/>
            </a:pPr>
            <a:r>
              <a:rPr lang="en-US" sz="2200" b="1" dirty="0">
                <a:cs typeface="+mn-cs"/>
              </a:rPr>
              <a:t>With relatively little up-front effort, it’s been…</a:t>
            </a:r>
          </a:p>
          <a:p>
            <a:pPr lvl="1">
              <a:defRPr/>
            </a:pPr>
            <a:endParaRPr lang="en-US" sz="1800" b="1" dirty="0">
              <a:cs typeface="+mn-cs"/>
            </a:endParaRPr>
          </a:p>
          <a:p>
            <a:pPr lvl="2">
              <a:defRPr/>
            </a:pPr>
            <a:r>
              <a:rPr lang="en-US" sz="2000" b="1" dirty="0">
                <a:cs typeface="+mn-cs"/>
              </a:rPr>
              <a:t>A win for award recipients</a:t>
            </a:r>
          </a:p>
          <a:p>
            <a:pPr lvl="2">
              <a:defRPr/>
            </a:pPr>
            <a:r>
              <a:rPr lang="en-US" sz="2000" b="1" dirty="0">
                <a:cs typeface="+mn-cs"/>
              </a:rPr>
              <a:t>A win for the Chapter</a:t>
            </a:r>
          </a:p>
          <a:p>
            <a:pPr lvl="2">
              <a:defRPr/>
            </a:pPr>
            <a:r>
              <a:rPr lang="en-US" sz="2000" b="1" dirty="0">
                <a:cs typeface="+mn-cs"/>
              </a:rPr>
              <a:t>A win for AFCEA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cs typeface="+mn-cs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dirty="0">
                <a:cs typeface="+mn-cs"/>
              </a:rPr>
              <a:t>Happy to take any questions AND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>
                <a:cs typeface="+mn-cs"/>
              </a:rPr>
              <a:t>help anyone wanting to get started.  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1AA29-0AC7-4E11-AB63-D449CBD7FEB2}"/>
              </a:ext>
            </a:extLst>
          </p:cNvPr>
          <p:cNvSpPr/>
          <p:nvPr/>
        </p:nvSpPr>
        <p:spPr>
          <a:xfrm>
            <a:off x="0" y="871041"/>
            <a:ext cx="9144000" cy="42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310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3300"/>
      </a:hlink>
      <a:folHlink>
        <a:srgbClr val="C0C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FF33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OD June 2019" id="{33D2B7D9-D729-5E4B-832A-AD66EFBE91E3}" vid="{C737382A-F177-E947-B09C-78F492583AA8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 June 2019" id="{33D2B7D9-D729-5E4B-832A-AD66EFBE91E3}" vid="{7CAB855C-BFAC-9C44-A1B6-59796C9ADE9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 June 2019" id="{33D2B7D9-D729-5E4B-832A-AD66EFBE91E3}" vid="{E47C4808-286C-0641-863D-FBDEEAB912F4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 June 2019" id="{33D2B7D9-D729-5E4B-832A-AD66EFBE91E3}" vid="{99F110C3-E474-454B-AFB0-63F300C87542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 June 2019" id="{33D2B7D9-D729-5E4B-832A-AD66EFBE91E3}" vid="{E56D9D77-793E-504E-A4D0-F6615CDBC972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 June 2019" id="{33D2B7D9-D729-5E4B-832A-AD66EFBE91E3}" vid="{BE33AEC8-126C-B640-816D-CEF15395A285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BOD July 2019 (2)</Template>
  <TotalTime>408</TotalTime>
  <Words>395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Bembo</vt:lpstr>
      <vt:lpstr>Calibri</vt:lpstr>
      <vt:lpstr>Calibri Light</vt:lpstr>
      <vt:lpstr>Oswald</vt:lpstr>
      <vt:lpstr>Roboto Condensed</vt:lpstr>
      <vt:lpstr>Times New Roman</vt:lpstr>
      <vt:lpstr>Wingdings</vt:lpstr>
      <vt:lpstr>Default Design</vt:lpstr>
      <vt:lpstr>4_Custom Design</vt:lpstr>
      <vt:lpstr>Custom Design</vt:lpstr>
      <vt:lpstr>1_Custom Design</vt:lpstr>
      <vt:lpstr>2_Custom Design</vt:lpstr>
      <vt:lpstr>3_Custom Design</vt:lpstr>
      <vt:lpstr>Best Practice -- Hometowners</vt:lpstr>
      <vt:lpstr>Best Practice -- Hometowners</vt:lpstr>
      <vt:lpstr>Best Practice -- Hometowners</vt:lpstr>
      <vt:lpstr>Best Practice -- Hometowners</vt:lpstr>
      <vt:lpstr>Best practice -- Hometowners</vt:lpstr>
      <vt:lpstr>Best Practice – Hometowners</vt:lpstr>
      <vt:lpstr>Best Practice -- Hometowners</vt:lpstr>
      <vt:lpstr>Best Practice -- Hometowners</vt:lpstr>
      <vt:lpstr>Best Practice -- Hometowners</vt:lpstr>
    </vt:vector>
  </TitlesOfParts>
  <Company>USAF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Shoemaker, Al</dc:creator>
  <cp:lastModifiedBy>Shoemaker, Al</cp:lastModifiedBy>
  <cp:revision>43</cp:revision>
  <cp:lastPrinted>2013-06-26T14:17:20Z</cp:lastPrinted>
  <dcterms:created xsi:type="dcterms:W3CDTF">2019-07-11T23:21:54Z</dcterms:created>
  <dcterms:modified xsi:type="dcterms:W3CDTF">2020-02-28T20:57:40Z</dcterms:modified>
</cp:coreProperties>
</file>